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0" r:id="rId3"/>
    <p:sldId id="259" r:id="rId4"/>
    <p:sldId id="296" r:id="rId5"/>
    <p:sldId id="297" r:id="rId6"/>
    <p:sldId id="275" r:id="rId7"/>
    <p:sldId id="277" r:id="rId8"/>
    <p:sldId id="285" r:id="rId9"/>
    <p:sldId id="257" r:id="rId10"/>
    <p:sldId id="286" r:id="rId11"/>
    <p:sldId id="284" r:id="rId12"/>
    <p:sldId id="295" r:id="rId13"/>
    <p:sldId id="263" r:id="rId14"/>
    <p:sldId id="262" r:id="rId15"/>
    <p:sldId id="293" r:id="rId16"/>
    <p:sldId id="280" r:id="rId17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62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2209A-83B9-49A2-B526-C792E018179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9249-C51C-4A39-A46A-1EA4162649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0812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0AD97-32B0-4E73-BE98-CC9D3FD00517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F01A4-84E3-4E75-9E95-6765F46BD68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687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5671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6704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7642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764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1200" b="0" dirty="0" smtClean="0">
                <a:latin typeface="Calibri" pitchFamily="34" charset="0"/>
              </a:rPr>
              <a:t>¿Qué funciones tiene un Profesor?</a:t>
            </a:r>
          </a:p>
          <a:p>
            <a:pPr algn="ctr"/>
            <a:endParaRPr lang="es-MX" sz="1200" b="0" dirty="0" smtClean="0">
              <a:latin typeface="Calibri" pitchFamily="34" charset="0"/>
            </a:endParaRPr>
          </a:p>
          <a:p>
            <a:pPr algn="ctr"/>
            <a:r>
              <a:rPr lang="es-MX" sz="1200" b="0" dirty="0" smtClean="0">
                <a:latin typeface="Calibri" pitchFamily="34" charset="0"/>
              </a:rPr>
              <a:t>¿y una escuela o instituto?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F01A4-84E3-4E75-9E95-6765F46BD68E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¿Cómo lo veis?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F01A4-84E3-4E75-9E95-6765F46BD68E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63699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8222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1666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CCE12-7BD1-45BC-A1D4-1D63A01E8DB6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822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8FD5D9-CCED-4606-9649-CA8D79D28B6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9FD12-CC27-4A04-940D-09B5C7310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hu.es/antonio.lorca/hackcamp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cNWYNp2MSw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5B27-A87F-4301-B531-73429529DCDE}" type="slidenum">
              <a:rPr lang="es-ES"/>
              <a:pPr/>
              <a:t>1</a:t>
            </a:fld>
            <a:endParaRPr lang="es-E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-972616" y="5589240"/>
            <a:ext cx="705643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 smtClean="0">
                <a:latin typeface="Calibri" pitchFamily="34" charset="0"/>
              </a:rPr>
              <a:t>Prof. Antonio Alejandro Lorca Marín</a:t>
            </a:r>
            <a:endParaRPr lang="es-ES" sz="2000" b="1" dirty="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latin typeface="Calibri" pitchFamily="34" charset="0"/>
              </a:rPr>
              <a:t>Curso </a:t>
            </a:r>
            <a:r>
              <a:rPr lang="es-ES" sz="2000" b="1" dirty="0" smtClean="0">
                <a:latin typeface="Calibri" pitchFamily="34" charset="0"/>
              </a:rPr>
              <a:t>2016/17</a:t>
            </a:r>
            <a:endParaRPr lang="es-ES" sz="2000" b="1" dirty="0">
              <a:latin typeface="Calibri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7158" y="285728"/>
            <a:ext cx="7667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dirty="0" smtClean="0">
                <a:latin typeface="Calibri" pitchFamily="34" charset="0"/>
              </a:rPr>
              <a:t>Máster en: </a:t>
            </a:r>
          </a:p>
          <a:p>
            <a:r>
              <a:rPr lang="es-ES" sz="2400" dirty="0" smtClean="0">
                <a:latin typeface="Calibri" pitchFamily="34" charset="0"/>
              </a:rPr>
              <a:t>Formación </a:t>
            </a:r>
            <a:r>
              <a:rPr lang="es-ES" sz="2400" dirty="0">
                <a:latin typeface="Calibri" pitchFamily="34" charset="0"/>
              </a:rPr>
              <a:t>del profesorado de Educación Secundaria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857224" y="2571744"/>
            <a:ext cx="756084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0624" lvl="0" indent="-384048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s-MX" sz="3200" b="0" dirty="0" smtClean="0">
                <a:latin typeface="Calibri" pitchFamily="34" charset="0"/>
              </a:rPr>
              <a:t>“Innovación docente e </a:t>
            </a:r>
          </a:p>
          <a:p>
            <a:pPr marL="420624" lvl="0" indent="-384048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s-MX" sz="3200" b="0" dirty="0" smtClean="0">
                <a:latin typeface="Calibri" pitchFamily="34" charset="0"/>
              </a:rPr>
              <a:t>Iniciación a la Investigación educativa”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54832" y="3244334"/>
            <a:ext cx="6234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>
                <a:latin typeface="Calibri" pitchFamily="34" charset="0"/>
              </a:rPr>
              <a:t>¿Qué pasa en nuestro sistema educativo?</a:t>
            </a:r>
          </a:p>
        </p:txBody>
      </p:sp>
      <p:pic>
        <p:nvPicPr>
          <p:cNvPr id="6" name="5 Imagen" descr="25-Maestros-mas-divertido-de-toda-la-historia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" y="-24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31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1928802"/>
            <a:ext cx="650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Calibri" pitchFamily="34" charset="0"/>
              </a:rPr>
              <a:t>¿ Qué significa Innovación Educativa?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57686" y="214290"/>
            <a:ext cx="466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Razones a favor de innovar en la enseñanza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331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epositphotos_4730038_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643274" y="6345816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Objetivo 3.-  Formular problemas relativos a la E/A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715140" y="100010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rId4"/>
              </a:rPr>
              <a:t>HACKCAMP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108520" y="1524848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 smtClean="0">
              <a:latin typeface="Calibri" pitchFamily="34" charset="0"/>
            </a:endParaRPr>
          </a:p>
          <a:p>
            <a:pPr algn="ctr"/>
            <a:endParaRPr lang="es-ES" sz="2400" dirty="0" smtClean="0">
              <a:latin typeface="Calibri" pitchFamily="34" charset="0"/>
            </a:endParaRPr>
          </a:p>
          <a:p>
            <a:pPr algn="ctr"/>
            <a:endParaRPr lang="es-ES" sz="2400" dirty="0" smtClean="0">
              <a:latin typeface="Calibri" pitchFamily="34" charset="0"/>
            </a:endParaRPr>
          </a:p>
          <a:p>
            <a:pPr algn="ctr"/>
            <a:r>
              <a:rPr lang="es-ES" sz="2400" dirty="0" smtClean="0">
                <a:latin typeface="Calibri" pitchFamily="34" charset="0"/>
              </a:rPr>
              <a:t>Mejorar </a:t>
            </a:r>
            <a:r>
              <a:rPr lang="es-ES" sz="2400" b="1" dirty="0" smtClean="0">
                <a:latin typeface="Calibri" pitchFamily="34" charset="0"/>
              </a:rPr>
              <a:t>la labor docente </a:t>
            </a:r>
            <a:r>
              <a:rPr lang="es-ES" sz="2400" dirty="0" smtClean="0">
                <a:latin typeface="Calibri" pitchFamily="34" charset="0"/>
              </a:rPr>
              <a:t>y el </a:t>
            </a:r>
            <a:r>
              <a:rPr lang="es-ES" sz="2400" b="1" dirty="0" smtClean="0">
                <a:latin typeface="Calibri" pitchFamily="34" charset="0"/>
              </a:rPr>
              <a:t>funcionamiento de los centros</a:t>
            </a:r>
            <a:r>
              <a:rPr lang="es-ES" sz="2400" dirty="0" smtClean="0">
                <a:latin typeface="Calibri" pitchFamily="34" charset="0"/>
              </a:rPr>
              <a:t>, </a:t>
            </a:r>
          </a:p>
          <a:p>
            <a:pPr algn="ctr"/>
            <a:r>
              <a:rPr lang="es-ES" sz="2400" dirty="0" smtClean="0">
                <a:latin typeface="Calibri" pitchFamily="34" charset="0"/>
              </a:rPr>
              <a:t>a partir de la </a:t>
            </a:r>
            <a:r>
              <a:rPr lang="es-ES" sz="2400" b="1" dirty="0" smtClean="0">
                <a:latin typeface="Calibri" pitchFamily="34" charset="0"/>
              </a:rPr>
              <a:t>reflexión</a:t>
            </a:r>
            <a:r>
              <a:rPr lang="es-ES" sz="2400" dirty="0" smtClean="0">
                <a:latin typeface="Calibri" pitchFamily="34" charset="0"/>
              </a:rPr>
              <a:t> del profesorado sobre su propia práctica docente, </a:t>
            </a:r>
            <a:r>
              <a:rPr lang="es-ES" sz="2400" b="1" dirty="0" smtClean="0">
                <a:latin typeface="Calibri" pitchFamily="34" charset="0"/>
              </a:rPr>
              <a:t>planteando estrategias o métodos </a:t>
            </a:r>
            <a:r>
              <a:rPr lang="es-ES" sz="2400" dirty="0" smtClean="0">
                <a:latin typeface="Calibri" pitchFamily="34" charset="0"/>
              </a:rPr>
              <a:t>de trabajo para el desarrollo del currículo, que puedan ser aplicados, contrastados y evaluados en el propio centro y se relacionen con la mejora de los procesos y resultados educativos del mismo.</a:t>
            </a:r>
            <a:endParaRPr lang="es-E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600277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s-ES" b="1" dirty="0" smtClean="0"/>
              <a:t>¿Que intención tiene?</a:t>
            </a:r>
          </a:p>
          <a:p>
            <a:pPr marL="342900" indent="-342900"/>
            <a:endParaRPr lang="es-ES" b="1" dirty="0" smtClean="0"/>
          </a:p>
          <a:p>
            <a:pPr marL="342900" indent="-342900"/>
            <a:endParaRPr lang="es-ES" b="1" dirty="0" smtClean="0"/>
          </a:p>
          <a:p>
            <a:pPr marL="342900" indent="-342900"/>
            <a:r>
              <a:rPr lang="es-ES" b="1" dirty="0" smtClean="0"/>
              <a:t>1.Proponer la introducción de cambios en la práctica docente o en la vida del centro para la mejora de los resultados y de los procesos educativos del centro, ya sean de tipo curricular, organizativo o funcional.</a:t>
            </a:r>
          </a:p>
          <a:p>
            <a:pPr marL="342900" indent="-342900"/>
            <a:r>
              <a:rPr lang="es-ES" b="1" dirty="0" smtClean="0"/>
              <a:t>2. Atender a problemas o cuestiones que sean relevantes para el centro implicado y extrapolables al sistema educativo.</a:t>
            </a:r>
          </a:p>
          <a:p>
            <a:pPr marL="342900" indent="-342900"/>
            <a:r>
              <a:rPr lang="es-ES" b="1" dirty="0" smtClean="0"/>
              <a:t>3. Promover la autoformación, el trabajo en equipo y las redes del profesorado, así como su implicación y participación activa en la búsqueda, adopción y consolidación en el tiempo de las prácticas innovadoras.</a:t>
            </a:r>
          </a:p>
          <a:p>
            <a:pPr marL="342900" indent="-342900"/>
            <a:r>
              <a:rPr lang="es-ES" b="1" dirty="0" smtClean="0"/>
              <a:t>4. Contemplar en su planificación objetivos y actuaciones ajustados a las necesidades y a la diversidad de situaciones de aprendizaje del alumnado y recursos acordes a las posibilidades reales del centro.</a:t>
            </a:r>
          </a:p>
          <a:p>
            <a:pPr marL="342900" indent="-342900"/>
            <a:r>
              <a:rPr lang="es-ES" b="1" dirty="0" smtClean="0"/>
              <a:t>5. Sustentarse en procesos de reflexión, indagación y/o investigación del profesorado sobre su propia práctica educativa.</a:t>
            </a:r>
          </a:p>
          <a:p>
            <a:pPr marL="342900" indent="-342900"/>
            <a:r>
              <a:rPr lang="es-ES" b="1" dirty="0" smtClean="0"/>
              <a:t>6. Incorporar procedimientos de evaluación del alcance y de la eficacia de los cambios y de las mejoras que se esperan conseguir.</a:t>
            </a:r>
            <a:br>
              <a:rPr lang="es-ES" b="1" dirty="0" smtClean="0"/>
            </a:b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rta-sanchez-luengo-burbuja-mundo-iv-18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71472" y="214290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Objetivo 5.-  La difusión de innovaciones e investigaciones del profesor en el aula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1169488_10206970799292469_448505785565514542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5214942" y="428604"/>
            <a:ext cx="3643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1400" dirty="0">
              <a:latin typeface="Calibri" pitchFamily="34" charset="0"/>
            </a:endParaRPr>
          </a:p>
          <a:p>
            <a:pPr algn="just"/>
            <a:r>
              <a:rPr lang="es-MX" sz="1400" b="1" dirty="0">
                <a:latin typeface="Calibri" pitchFamily="34" charset="0"/>
              </a:rPr>
              <a:t>¿Qué debemos hacer para transformar la educación</a:t>
            </a:r>
            <a:r>
              <a:rPr lang="es-MX" sz="1400" b="1" dirty="0" smtClean="0">
                <a:latin typeface="Calibri" pitchFamily="34" charset="0"/>
              </a:rPr>
              <a:t>?</a:t>
            </a:r>
          </a:p>
          <a:p>
            <a:pPr algn="just"/>
            <a:endParaRPr lang="es-MX" sz="1400" dirty="0"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01024" y="3786190"/>
            <a:ext cx="785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Retos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235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Título"/>
          <p:cNvSpPr txBox="1">
            <a:spLocks/>
          </p:cNvSpPr>
          <p:nvPr/>
        </p:nvSpPr>
        <p:spPr>
          <a:xfrm>
            <a:off x="285720" y="1844824"/>
            <a:ext cx="7958688" cy="40130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r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Profesor: Antonio A. Lorca Marín</a:t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Área de conocimiento: Didáctica de las Ciencias Experimentales </a:t>
            </a:r>
          </a:p>
          <a:p>
            <a:pPr lvl="0" algn="r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Departamento: Didácticas</a:t>
            </a:r>
            <a:r>
              <a:rPr kumimoji="0" lang="es-ES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Integradas</a:t>
            </a:r>
          </a:p>
          <a:p>
            <a:pPr lvl="0" algn="r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(Pab.2, alto)</a:t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Despacho nº34, </a:t>
            </a: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lfo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: 959219262</a:t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antonio.lorca@ddcc.uhu.es </a:t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s-ES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1472" y="1500174"/>
            <a:ext cx="8215370" cy="4465637"/>
          </a:xfrm>
          <a:prstGeom prst="rect">
            <a:avLst/>
          </a:prstGeom>
        </p:spPr>
        <p:txBody>
          <a:bodyPr/>
          <a:lstStyle/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s-E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Profesores participantes:</a:t>
            </a: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D. Antonio A. Lorca 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                    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antonio.lorca@ddcc.uhu.es</a:t>
            </a:r>
            <a:endParaRPr lang="es-E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420624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400" dirty="0">
                <a:latin typeface="Calibri" pitchFamily="34" charset="0"/>
              </a:rPr>
              <a:t>D. Bartolomé Vázquez </a:t>
            </a:r>
            <a:r>
              <a:rPr lang="es-MX" sz="2400" dirty="0" smtClean="0">
                <a:latin typeface="Calibri" pitchFamily="34" charset="0"/>
              </a:rPr>
              <a:t>          bartolome.vazquez@ddcc.uhu.es</a:t>
            </a:r>
          </a:p>
          <a:p>
            <a:pPr marL="420624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400" dirty="0" smtClean="0">
                <a:latin typeface="Calibri" pitchFamily="34" charset="0"/>
              </a:rPr>
              <a:t>Dña. Pilar Polo                                                      polo@dti.uhu.es</a:t>
            </a:r>
          </a:p>
          <a:p>
            <a:pPr marL="420624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400" dirty="0" smtClean="0">
                <a:latin typeface="Calibri" pitchFamily="34" charset="0"/>
              </a:rPr>
              <a:t>Dña. Ana Mª Roldán                                   amroldan@dti.uhu.es</a:t>
            </a:r>
          </a:p>
          <a:p>
            <a:pPr marL="420624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400" dirty="0" smtClean="0">
                <a:latin typeface="Calibri" pitchFamily="34" charset="0"/>
              </a:rPr>
              <a:t>D. Francisco Roché                                             roche@dti.uhu.es</a:t>
            </a:r>
          </a:p>
          <a:p>
            <a:pPr marL="420624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s-MX" sz="2400" dirty="0" smtClean="0">
                <a:latin typeface="Calibri" pitchFamily="34" charset="0"/>
              </a:rPr>
              <a:t>D. </a:t>
            </a:r>
            <a:r>
              <a:rPr lang="es-MX" sz="2400" dirty="0" err="1" smtClean="0">
                <a:latin typeface="Calibri" pitchFamily="34" charset="0"/>
              </a:rPr>
              <a:t>Angel</a:t>
            </a:r>
            <a:r>
              <a:rPr lang="es-MX" sz="2400" dirty="0" smtClean="0">
                <a:latin typeface="Calibri" pitchFamily="34" charset="0"/>
              </a:rPr>
              <a:t> Mena                                                          mena@uhu.es</a:t>
            </a:r>
          </a:p>
          <a:p>
            <a:pPr marL="420624" lvl="0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s-ES" sz="2400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bri" pitchFamily="34" charset="0"/>
            </a:endParaRPr>
          </a:p>
          <a:p>
            <a:pPr marL="420624" lvl="0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0034" y="1214422"/>
            <a:ext cx="8215370" cy="4465637"/>
          </a:xfrm>
          <a:prstGeom prst="rect">
            <a:avLst/>
          </a:prstGeom>
        </p:spPr>
        <p:txBody>
          <a:bodyPr/>
          <a:lstStyle/>
          <a:p>
            <a:pPr marL="420624" lvl="0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0572" y="142852"/>
          <a:ext cx="9002022" cy="6624828"/>
        </p:xfrm>
        <a:graphic>
          <a:graphicData uri="http://schemas.openxmlformats.org/drawingml/2006/table">
            <a:tbl>
              <a:tblPr/>
              <a:tblGrid>
                <a:gridCol w="1591721"/>
                <a:gridCol w="1611563"/>
                <a:gridCol w="1940252"/>
                <a:gridCol w="2032508"/>
                <a:gridCol w="1825978"/>
              </a:tblGrid>
              <a:tr h="112576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MARZO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40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Prof. A. LORCA (TODOS)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GG 1.2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Prof. B. VÁZQUEZ  (TODOS)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GG 1.2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Prof. A. LORCA (TODOS)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GG 1.2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Prof. F. ROCHE (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ByG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 dirty="0" err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(TIPI)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Prof. F. ROCHE 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Prof. F. ROCHE (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ByG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 dirty="0" err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P. POLO (TIPI) 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Prof. F. ROCHE 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Prof. F. ROCHE 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Prof. F. ROCHE 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Prof. A. MENA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A.Mª. ROLDÁN 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Prof. A. MENA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A.Mª. ROLDÁN 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Prof. B. VÁZQUEZ  (TODOS)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r"/>
                        </a:tabLs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Se comunicará vía email	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Prof. A. LORCA (TODOS)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GG 1.2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Prof. F. ROCHE 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 dirty="0" err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ByG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Prof. F. ROCHE (TIPI)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Prof. F. ROCHE 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Prof. F. ROCHE 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 dirty="0" err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ByG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Prof. F. ROCHE (TIPI)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76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ABRIL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44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P. POLO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Aula PQ B.1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Prof. F. ROCHE 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A.Mª. ROLDÁN 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Prof. A. MENA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en-US" sz="1400" baseline="30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. A.Mª. ROLDÁN (ByG)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B.1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Prof. A. MENA 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(TIPI)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Calibri"/>
                          <a:ea typeface="Calibri"/>
                          <a:cs typeface="Times New Roman"/>
                        </a:rPr>
                        <a:t>Aula PQ 1.5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b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  Prof. B. VÁZQUEZ  (TODOS)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Se comunicará vía email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Prof. A. LORCA (TODOS)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alibri"/>
                          <a:ea typeface="Calibri"/>
                          <a:cs typeface="Times New Roman"/>
                        </a:rPr>
                        <a:t>Aula GG 1.2</a:t>
                      </a:r>
                    </a:p>
                  </a:txBody>
                  <a:tcPr marL="44052" marR="44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500174"/>
            <a:ext cx="8215370" cy="4465637"/>
          </a:xfrm>
          <a:prstGeom prst="rect">
            <a:avLst/>
          </a:prstGeom>
        </p:spPr>
        <p:txBody>
          <a:bodyPr/>
          <a:lstStyle/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s-E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s-ES" sz="2800" dirty="0" smtClean="0"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s-E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s-ES" sz="2800" dirty="0" smtClean="0"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s-E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s-ES" sz="2800" dirty="0" smtClean="0"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s-E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s-ES" sz="2800" dirty="0" smtClean="0">
              <a:latin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s-ES" sz="2800" dirty="0" smtClean="0">
                <a:latin typeface="Calibri" pitchFamily="34" charset="0"/>
              </a:rPr>
              <a:t>				                 </a:t>
            </a:r>
            <a:r>
              <a:rPr kumimoji="0" lang="es-E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Como controlar asistencia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357158" y="1928802"/>
            <a:ext cx="83529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1. Innovación y/o investigación educativa. </a:t>
            </a:r>
            <a:endParaRPr lang="es-ES" dirty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2</a:t>
            </a:r>
            <a:r>
              <a:rPr lang="es-ES" b="1" dirty="0"/>
              <a:t>. Indicadores de calidad en las clases de ciencia y tecnología </a:t>
            </a:r>
            <a:endParaRPr lang="es-ES" dirty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3</a:t>
            </a:r>
            <a:r>
              <a:rPr lang="es-ES" b="1" dirty="0"/>
              <a:t>. La innovación en la enseñanza de las materias de la especialidad </a:t>
            </a:r>
            <a:endParaRPr lang="es-ES" dirty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4</a:t>
            </a:r>
            <a:r>
              <a:rPr lang="es-ES" b="1" dirty="0"/>
              <a:t>. La investigación en la enseñanza y el aprendizaje de las materias </a:t>
            </a:r>
            <a:endParaRPr lang="es-ES" dirty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5</a:t>
            </a:r>
            <a:r>
              <a:rPr lang="es-ES" b="1" dirty="0"/>
              <a:t>. Diseño de proyectos de innovación e investigación </a:t>
            </a:r>
            <a:endParaRPr lang="es-ES" dirty="0"/>
          </a:p>
          <a:p>
            <a:pPr algn="ctr"/>
            <a:endParaRPr lang="en-US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NNOVACIÓN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710967"/>
            <a:ext cx="6620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Caracterizar de manera crítica el estado actual de la enseñanza.</a:t>
            </a:r>
          </a:p>
          <a:p>
            <a:r>
              <a:rPr lang="es-E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943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34" y="3143248"/>
            <a:ext cx="2500298" cy="367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14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Aula-Fray-Luis-de-Leon-cinco-siglos-a226523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04664"/>
            <a:ext cx="4176464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8" name="7 Rectángulo"/>
          <p:cNvSpPr/>
          <p:nvPr/>
        </p:nvSpPr>
        <p:spPr>
          <a:xfrm>
            <a:off x="395536" y="3645024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fotocommunity.es</a:t>
            </a:r>
            <a:endParaRPr lang="es-ES" sz="1200" dirty="0"/>
          </a:p>
        </p:txBody>
      </p:sp>
      <p:pic>
        <p:nvPicPr>
          <p:cNvPr id="9" name="8 Imagen" descr="aula.jpg"/>
          <p:cNvPicPr>
            <a:picLocks noChangeAspect="1"/>
          </p:cNvPicPr>
          <p:nvPr/>
        </p:nvPicPr>
        <p:blipFill>
          <a:blip r:embed="rId4" cstate="print"/>
          <a:srcRect l="13713" t="31856" r="11444"/>
          <a:stretch>
            <a:fillRect/>
          </a:stretch>
        </p:blipFill>
        <p:spPr>
          <a:xfrm>
            <a:off x="4572001" y="2348880"/>
            <a:ext cx="4176000" cy="32088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9 Rectángulo"/>
          <p:cNvSpPr/>
          <p:nvPr/>
        </p:nvSpPr>
        <p:spPr>
          <a:xfrm>
            <a:off x="7380312" y="5600273"/>
            <a:ext cx="1231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/>
              <a:t>madridaldia.net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908</Words>
  <Application>Microsoft Office PowerPoint</Application>
  <PresentationFormat>Presentación en pantalla (4:3)</PresentationFormat>
  <Paragraphs>184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Civil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Enseñanza y Aprendizaje de la Biología y de la Geología   Presentación</dc:title>
  <dc:creator>antonio a. lorca</dc:creator>
  <cp:lastModifiedBy>Antonio</cp:lastModifiedBy>
  <cp:revision>153</cp:revision>
  <cp:lastPrinted>2013-02-05T11:52:46Z</cp:lastPrinted>
  <dcterms:created xsi:type="dcterms:W3CDTF">2011-01-30T13:45:19Z</dcterms:created>
  <dcterms:modified xsi:type="dcterms:W3CDTF">2017-03-10T12:05:36Z</dcterms:modified>
</cp:coreProperties>
</file>